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2" r:id="rId3"/>
    <p:sldId id="263" r:id="rId4"/>
    <p:sldId id="281" r:id="rId5"/>
    <p:sldId id="279" r:id="rId6"/>
    <p:sldId id="273" r:id="rId7"/>
    <p:sldId id="276" r:id="rId8"/>
    <p:sldId id="277" r:id="rId9"/>
    <p:sldId id="278" r:id="rId10"/>
    <p:sldId id="286" r:id="rId11"/>
    <p:sldId id="287" r:id="rId12"/>
    <p:sldId id="283" r:id="rId13"/>
    <p:sldId id="282" r:id="rId14"/>
    <p:sldId id="285" r:id="rId15"/>
    <p:sldId id="28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4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1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 Pareek" userId="b961881f9504f50c" providerId="LiveId" clId="{8E5F11C8-DC6E-4946-B2CE-1C2B9FE34124}"/>
    <pc:docChg chg="custSel modSld">
      <pc:chgData name="Mohit Pareek" userId="b961881f9504f50c" providerId="LiveId" clId="{8E5F11C8-DC6E-4946-B2CE-1C2B9FE34124}" dt="2022-04-05T17:51:43.274" v="121" actId="1076"/>
      <pc:docMkLst>
        <pc:docMk/>
      </pc:docMkLst>
      <pc:sldChg chg="addSp modSp mod modAnim">
        <pc:chgData name="Mohit Pareek" userId="b961881f9504f50c" providerId="LiveId" clId="{8E5F11C8-DC6E-4946-B2CE-1C2B9FE34124}" dt="2022-04-05T17:51:43.274" v="121" actId="1076"/>
        <pc:sldMkLst>
          <pc:docMk/>
          <pc:sldMk cId="1806335004" sldId="272"/>
        </pc:sldMkLst>
        <pc:spChg chg="add mod">
          <ac:chgData name="Mohit Pareek" userId="b961881f9504f50c" providerId="LiveId" clId="{8E5F11C8-DC6E-4946-B2CE-1C2B9FE34124}" dt="2022-04-05T17:51:43.274" v="121" actId="1076"/>
          <ac:spMkLst>
            <pc:docMk/>
            <pc:sldMk cId="1806335004" sldId="272"/>
            <ac:spMk id="5" creationId="{F149664D-A809-4016-9F53-2C4ACC6892E4}"/>
          </ac:spMkLst>
        </pc:spChg>
        <pc:spChg chg="add mod">
          <ac:chgData name="Mohit Pareek" userId="b961881f9504f50c" providerId="LiveId" clId="{8E5F11C8-DC6E-4946-B2CE-1C2B9FE34124}" dt="2022-04-05T17:51:11.103" v="115" actId="207"/>
          <ac:spMkLst>
            <pc:docMk/>
            <pc:sldMk cId="1806335004" sldId="272"/>
            <ac:spMk id="7" creationId="{1A460C97-165C-4F85-BADC-8B36CE901A5A}"/>
          </ac:spMkLst>
        </pc:spChg>
        <pc:spChg chg="add mod">
          <ac:chgData name="Mohit Pareek" userId="b961881f9504f50c" providerId="LiveId" clId="{8E5F11C8-DC6E-4946-B2CE-1C2B9FE34124}" dt="2022-04-05T17:51:36.550" v="118" actId="1076"/>
          <ac:spMkLst>
            <pc:docMk/>
            <pc:sldMk cId="1806335004" sldId="272"/>
            <ac:spMk id="9" creationId="{68A40E6B-6D84-4786-BEAB-E75DECAB40D6}"/>
          </ac:spMkLst>
        </pc:spChg>
        <pc:picChg chg="add mod">
          <ac:chgData name="Mohit Pareek" userId="b961881f9504f50c" providerId="LiveId" clId="{8E5F11C8-DC6E-4946-B2CE-1C2B9FE34124}" dt="2022-04-05T17:49:45.428" v="3" actId="1076"/>
          <ac:picMkLst>
            <pc:docMk/>
            <pc:sldMk cId="1806335004" sldId="272"/>
            <ac:picMk id="4" creationId="{EF93EF93-45FA-4D06-885C-76F16DE67304}"/>
          </ac:picMkLst>
        </pc:picChg>
        <pc:picChg chg="add mod">
          <ac:chgData name="Mohit Pareek" userId="b961881f9504f50c" providerId="LiveId" clId="{8E5F11C8-DC6E-4946-B2CE-1C2B9FE34124}" dt="2022-04-05T17:51:36.550" v="118" actId="1076"/>
          <ac:picMkLst>
            <pc:docMk/>
            <pc:sldMk cId="1806335004" sldId="272"/>
            <ac:picMk id="8" creationId="{E7117BAA-97BF-4FAB-875D-848BAE31765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567A2D-0143-4F4B-8844-4D67E6C0CDE1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2E15968-1B49-44A6-9F00-E40D03A43367}">
      <dgm:prSet phldrT="[Text]"/>
      <dgm:spPr/>
      <dgm:t>
        <a:bodyPr/>
        <a:lstStyle/>
        <a:p>
          <a:r>
            <a:rPr lang="en-US" dirty="0"/>
            <a:t>Geographic Criteria</a:t>
          </a:r>
        </a:p>
      </dgm:t>
    </dgm:pt>
    <dgm:pt modelId="{E5D5C172-5EEB-4A0B-8D7F-C1F45670CD08}" type="parTrans" cxnId="{EBD18BB9-3420-42B8-89E7-50B271110018}">
      <dgm:prSet/>
      <dgm:spPr/>
      <dgm:t>
        <a:bodyPr/>
        <a:lstStyle/>
        <a:p>
          <a:endParaRPr lang="en-US"/>
        </a:p>
      </dgm:t>
    </dgm:pt>
    <dgm:pt modelId="{7B2BAEA5-2C51-4219-8FF9-8FAF5FC3604F}" type="sibTrans" cxnId="{EBD18BB9-3420-42B8-89E7-50B271110018}">
      <dgm:prSet/>
      <dgm:spPr/>
      <dgm:t>
        <a:bodyPr/>
        <a:lstStyle/>
        <a:p>
          <a:endParaRPr lang="en-US"/>
        </a:p>
      </dgm:t>
    </dgm:pt>
    <dgm:pt modelId="{77789A03-0A8D-48E5-898D-EDAD17D6B292}">
      <dgm:prSet phldrT="[Text]"/>
      <dgm:spPr/>
      <dgm:t>
        <a:bodyPr/>
        <a:lstStyle/>
        <a:p>
          <a:r>
            <a:rPr lang="en-US" dirty="0"/>
            <a:t>Demographic Criteria</a:t>
          </a:r>
        </a:p>
      </dgm:t>
    </dgm:pt>
    <dgm:pt modelId="{26DCCD8F-0C87-42F3-B407-F02A1D9D9A7E}" type="parTrans" cxnId="{884E8B5C-7006-4242-AB6D-3015672F3C29}">
      <dgm:prSet/>
      <dgm:spPr/>
      <dgm:t>
        <a:bodyPr/>
        <a:lstStyle/>
        <a:p>
          <a:endParaRPr lang="en-US"/>
        </a:p>
      </dgm:t>
    </dgm:pt>
    <dgm:pt modelId="{815173B9-6CE1-43A6-A8AC-55C9D9E9C8E5}" type="sibTrans" cxnId="{884E8B5C-7006-4242-AB6D-3015672F3C29}">
      <dgm:prSet/>
      <dgm:spPr/>
      <dgm:t>
        <a:bodyPr/>
        <a:lstStyle/>
        <a:p>
          <a:endParaRPr lang="en-US"/>
        </a:p>
      </dgm:t>
    </dgm:pt>
    <dgm:pt modelId="{1F1FEA54-8DA4-4A49-885F-D81D0E080D5B}">
      <dgm:prSet phldrT="[Text]"/>
      <dgm:spPr/>
      <dgm:t>
        <a:bodyPr/>
        <a:lstStyle/>
        <a:p>
          <a:r>
            <a:rPr lang="en-US" dirty="0"/>
            <a:t>Behavioral Criteria</a:t>
          </a:r>
        </a:p>
      </dgm:t>
    </dgm:pt>
    <dgm:pt modelId="{04D6FE93-0391-46A1-BFF5-92F3D7C98C87}" type="parTrans" cxnId="{39FBF717-ED95-4B13-8475-C91D995A86C7}">
      <dgm:prSet/>
      <dgm:spPr/>
      <dgm:t>
        <a:bodyPr/>
        <a:lstStyle/>
        <a:p>
          <a:endParaRPr lang="en-US"/>
        </a:p>
      </dgm:t>
    </dgm:pt>
    <dgm:pt modelId="{427331EA-D8BC-4228-A709-E64ECF902706}" type="sibTrans" cxnId="{39FBF717-ED95-4B13-8475-C91D995A86C7}">
      <dgm:prSet/>
      <dgm:spPr/>
      <dgm:t>
        <a:bodyPr/>
        <a:lstStyle/>
        <a:p>
          <a:endParaRPr lang="en-US"/>
        </a:p>
      </dgm:t>
    </dgm:pt>
    <dgm:pt modelId="{5B53CC54-CB94-4F23-BF38-5CE25DA62E48}">
      <dgm:prSet phldrT="[Text]"/>
      <dgm:spPr/>
      <dgm:t>
        <a:bodyPr/>
        <a:lstStyle/>
        <a:p>
          <a:r>
            <a:rPr lang="en-US" dirty="0"/>
            <a:t>Psychographic Behavioral Criteria</a:t>
          </a:r>
        </a:p>
      </dgm:t>
    </dgm:pt>
    <dgm:pt modelId="{F33D10F4-1D04-46EC-AE96-0D9A545FDA3C}" type="parTrans" cxnId="{59FAA999-8388-49D5-ACBB-9B253C5C8ECF}">
      <dgm:prSet/>
      <dgm:spPr/>
      <dgm:t>
        <a:bodyPr/>
        <a:lstStyle/>
        <a:p>
          <a:endParaRPr lang="en-US"/>
        </a:p>
      </dgm:t>
    </dgm:pt>
    <dgm:pt modelId="{F0FB0675-FAA0-4097-A650-2519BC89E093}" type="sibTrans" cxnId="{59FAA999-8388-49D5-ACBB-9B253C5C8ECF}">
      <dgm:prSet/>
      <dgm:spPr/>
      <dgm:t>
        <a:bodyPr/>
        <a:lstStyle/>
        <a:p>
          <a:endParaRPr lang="en-US"/>
        </a:p>
      </dgm:t>
    </dgm:pt>
    <dgm:pt modelId="{FA731FBA-E911-41C2-A191-832CF692D8F8}" type="pres">
      <dgm:prSet presAssocID="{54567A2D-0143-4F4B-8844-4D67E6C0CDE1}" presName="matrix" presStyleCnt="0">
        <dgm:presLayoutVars>
          <dgm:chMax val="1"/>
          <dgm:dir/>
          <dgm:resizeHandles val="exact"/>
        </dgm:presLayoutVars>
      </dgm:prSet>
      <dgm:spPr/>
    </dgm:pt>
    <dgm:pt modelId="{A92C5E2B-DF2B-41FF-A809-EE2BAC3AB14C}" type="pres">
      <dgm:prSet presAssocID="{54567A2D-0143-4F4B-8844-4D67E6C0CDE1}" presName="diamond" presStyleLbl="bgShp" presStyleIdx="0" presStyleCnt="1"/>
      <dgm:spPr/>
    </dgm:pt>
    <dgm:pt modelId="{A7A45CE8-977F-4DA0-93AF-7AA85BCFDEB2}" type="pres">
      <dgm:prSet presAssocID="{54567A2D-0143-4F4B-8844-4D67E6C0CDE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AD077E9-03A0-4B8D-AB98-DAFE9921E2C3}" type="pres">
      <dgm:prSet presAssocID="{54567A2D-0143-4F4B-8844-4D67E6C0CDE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E2D9DFF-01C0-4A86-BE8A-EE138AAF4C72}" type="pres">
      <dgm:prSet presAssocID="{54567A2D-0143-4F4B-8844-4D67E6C0CDE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E97B577-726B-4E12-8627-0B7A6CFC5026}" type="pres">
      <dgm:prSet presAssocID="{54567A2D-0143-4F4B-8844-4D67E6C0CDE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9FBF717-ED95-4B13-8475-C91D995A86C7}" srcId="{54567A2D-0143-4F4B-8844-4D67E6C0CDE1}" destId="{1F1FEA54-8DA4-4A49-885F-D81D0E080D5B}" srcOrd="2" destOrd="0" parTransId="{04D6FE93-0391-46A1-BFF5-92F3D7C98C87}" sibTransId="{427331EA-D8BC-4228-A709-E64ECF902706}"/>
    <dgm:cxn modelId="{6D1D8E3F-FA23-4B89-AFDB-1998F3B32189}" type="presOf" srcId="{1F1FEA54-8DA4-4A49-885F-D81D0E080D5B}" destId="{AE2D9DFF-01C0-4A86-BE8A-EE138AAF4C72}" srcOrd="0" destOrd="0" presId="urn:microsoft.com/office/officeart/2005/8/layout/matrix3"/>
    <dgm:cxn modelId="{37EEFB40-5F71-462C-A4E7-BE5F5307D703}" type="presOf" srcId="{42E15968-1B49-44A6-9F00-E40D03A43367}" destId="{A7A45CE8-977F-4DA0-93AF-7AA85BCFDEB2}" srcOrd="0" destOrd="0" presId="urn:microsoft.com/office/officeart/2005/8/layout/matrix3"/>
    <dgm:cxn modelId="{884E8B5C-7006-4242-AB6D-3015672F3C29}" srcId="{54567A2D-0143-4F4B-8844-4D67E6C0CDE1}" destId="{77789A03-0A8D-48E5-898D-EDAD17D6B292}" srcOrd="1" destOrd="0" parTransId="{26DCCD8F-0C87-42F3-B407-F02A1D9D9A7E}" sibTransId="{815173B9-6CE1-43A6-A8AC-55C9D9E9C8E5}"/>
    <dgm:cxn modelId="{450A264A-0876-478E-90E4-90FE5974ED32}" type="presOf" srcId="{77789A03-0A8D-48E5-898D-EDAD17D6B292}" destId="{CAD077E9-03A0-4B8D-AB98-DAFE9921E2C3}" srcOrd="0" destOrd="0" presId="urn:microsoft.com/office/officeart/2005/8/layout/matrix3"/>
    <dgm:cxn modelId="{59FAA999-8388-49D5-ACBB-9B253C5C8ECF}" srcId="{54567A2D-0143-4F4B-8844-4D67E6C0CDE1}" destId="{5B53CC54-CB94-4F23-BF38-5CE25DA62E48}" srcOrd="3" destOrd="0" parTransId="{F33D10F4-1D04-46EC-AE96-0D9A545FDA3C}" sibTransId="{F0FB0675-FAA0-4097-A650-2519BC89E093}"/>
    <dgm:cxn modelId="{D648ACB8-F118-4CB1-A3E2-E8694F7BE761}" type="presOf" srcId="{5B53CC54-CB94-4F23-BF38-5CE25DA62E48}" destId="{CE97B577-726B-4E12-8627-0B7A6CFC5026}" srcOrd="0" destOrd="0" presId="urn:microsoft.com/office/officeart/2005/8/layout/matrix3"/>
    <dgm:cxn modelId="{EBD18BB9-3420-42B8-89E7-50B271110018}" srcId="{54567A2D-0143-4F4B-8844-4D67E6C0CDE1}" destId="{42E15968-1B49-44A6-9F00-E40D03A43367}" srcOrd="0" destOrd="0" parTransId="{E5D5C172-5EEB-4A0B-8D7F-C1F45670CD08}" sibTransId="{7B2BAEA5-2C51-4219-8FF9-8FAF5FC3604F}"/>
    <dgm:cxn modelId="{94D701ED-9FB7-4D33-8FFC-C4F260F3F695}" type="presOf" srcId="{54567A2D-0143-4F4B-8844-4D67E6C0CDE1}" destId="{FA731FBA-E911-41C2-A191-832CF692D8F8}" srcOrd="0" destOrd="0" presId="urn:microsoft.com/office/officeart/2005/8/layout/matrix3"/>
    <dgm:cxn modelId="{D3AA6859-358A-47AD-ACFA-143C2EFB7A5A}" type="presParOf" srcId="{FA731FBA-E911-41C2-A191-832CF692D8F8}" destId="{A92C5E2B-DF2B-41FF-A809-EE2BAC3AB14C}" srcOrd="0" destOrd="0" presId="urn:microsoft.com/office/officeart/2005/8/layout/matrix3"/>
    <dgm:cxn modelId="{AA44F670-5E8E-4C99-8599-0DE97C66DCA2}" type="presParOf" srcId="{FA731FBA-E911-41C2-A191-832CF692D8F8}" destId="{A7A45CE8-977F-4DA0-93AF-7AA85BCFDEB2}" srcOrd="1" destOrd="0" presId="urn:microsoft.com/office/officeart/2005/8/layout/matrix3"/>
    <dgm:cxn modelId="{3EDEC534-5E31-46E2-8430-70AC94D1D26B}" type="presParOf" srcId="{FA731FBA-E911-41C2-A191-832CF692D8F8}" destId="{CAD077E9-03A0-4B8D-AB98-DAFE9921E2C3}" srcOrd="2" destOrd="0" presId="urn:microsoft.com/office/officeart/2005/8/layout/matrix3"/>
    <dgm:cxn modelId="{C3FE8457-A187-4BA6-ACF4-87D3280ACAAA}" type="presParOf" srcId="{FA731FBA-E911-41C2-A191-832CF692D8F8}" destId="{AE2D9DFF-01C0-4A86-BE8A-EE138AAF4C72}" srcOrd="3" destOrd="0" presId="urn:microsoft.com/office/officeart/2005/8/layout/matrix3"/>
    <dgm:cxn modelId="{13CDC637-7D52-4669-99C7-61404598A71F}" type="presParOf" srcId="{FA731FBA-E911-41C2-A191-832CF692D8F8}" destId="{CE97B577-726B-4E12-8627-0B7A6CFC502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C5E2B-DF2B-41FF-A809-EE2BAC3AB14C}">
      <dsp:nvSpPr>
        <dsp:cNvPr id="0" name=""/>
        <dsp:cNvSpPr/>
      </dsp:nvSpPr>
      <dsp:spPr>
        <a:xfrm>
          <a:off x="3063815" y="0"/>
          <a:ext cx="4566527" cy="4566527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45CE8-977F-4DA0-93AF-7AA85BCFDEB2}">
      <dsp:nvSpPr>
        <dsp:cNvPr id="0" name=""/>
        <dsp:cNvSpPr/>
      </dsp:nvSpPr>
      <dsp:spPr>
        <a:xfrm>
          <a:off x="3497635" y="433820"/>
          <a:ext cx="1780945" cy="17809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Geographic Criteria</a:t>
          </a:r>
        </a:p>
      </dsp:txBody>
      <dsp:txXfrm>
        <a:off x="3584574" y="520759"/>
        <a:ext cx="1607067" cy="1607067"/>
      </dsp:txXfrm>
    </dsp:sp>
    <dsp:sp modelId="{CAD077E9-03A0-4B8D-AB98-DAFE9921E2C3}">
      <dsp:nvSpPr>
        <dsp:cNvPr id="0" name=""/>
        <dsp:cNvSpPr/>
      </dsp:nvSpPr>
      <dsp:spPr>
        <a:xfrm>
          <a:off x="5415576" y="433820"/>
          <a:ext cx="1780945" cy="1780945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Demographic Criteria</a:t>
          </a:r>
        </a:p>
      </dsp:txBody>
      <dsp:txXfrm>
        <a:off x="5502515" y="520759"/>
        <a:ext cx="1607067" cy="1607067"/>
      </dsp:txXfrm>
    </dsp:sp>
    <dsp:sp modelId="{AE2D9DFF-01C0-4A86-BE8A-EE138AAF4C72}">
      <dsp:nvSpPr>
        <dsp:cNvPr id="0" name=""/>
        <dsp:cNvSpPr/>
      </dsp:nvSpPr>
      <dsp:spPr>
        <a:xfrm>
          <a:off x="3497635" y="2351761"/>
          <a:ext cx="1780945" cy="1780945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Behavioral Criteria</a:t>
          </a:r>
        </a:p>
      </dsp:txBody>
      <dsp:txXfrm>
        <a:off x="3584574" y="2438700"/>
        <a:ext cx="1607067" cy="1607067"/>
      </dsp:txXfrm>
    </dsp:sp>
    <dsp:sp modelId="{CE97B577-726B-4E12-8627-0B7A6CFC5026}">
      <dsp:nvSpPr>
        <dsp:cNvPr id="0" name=""/>
        <dsp:cNvSpPr/>
      </dsp:nvSpPr>
      <dsp:spPr>
        <a:xfrm>
          <a:off x="5415576" y="2351761"/>
          <a:ext cx="1780945" cy="178094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Psychographic Behavioral Criteria</a:t>
          </a:r>
        </a:p>
      </dsp:txBody>
      <dsp:txXfrm>
        <a:off x="5502515" y="2438700"/>
        <a:ext cx="1607067" cy="1607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DF38A-0797-4ECC-9661-D86A4388D028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7093-8D4F-4D41-AF59-987ED2860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982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dirty="0"/>
              <a:t>Business problem statement:</a:t>
            </a:r>
            <a:r>
              <a:rPr lang="en-IN" baseline="0" dirty="0"/>
              <a:t> Metric of quantification – outputs</a:t>
            </a:r>
          </a:p>
          <a:p>
            <a:r>
              <a:rPr lang="en-IN" baseline="0" dirty="0"/>
              <a:t>There are interested customers but we need to do this</a:t>
            </a:r>
          </a:p>
          <a:p>
            <a:r>
              <a:rPr lang="en-IN" baseline="0" dirty="0"/>
              <a:t>5 min video on result documentation</a:t>
            </a:r>
          </a:p>
          <a:p>
            <a:r>
              <a:rPr lang="en-IN" baseline="0" dirty="0"/>
              <a:t>Pandas Profiling – it’s a 1 line code </a:t>
            </a: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1" name="Google Shape;9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7009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47093-8D4F-4D41-AF59-987ED286023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2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83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58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54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59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04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93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25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66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7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16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06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9FD95-34E2-48F0-8508-74BE3A381DB6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34436-FCEE-46DC-93AF-FF3AB6BE0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96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5"/>
          <p:cNvSpPr/>
          <p:nvPr/>
        </p:nvSpPr>
        <p:spPr>
          <a:xfrm>
            <a:off x="0" y="0"/>
            <a:ext cx="121875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DB8CD-AECA-4323-B131-9CA463D1F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26" r="4394" b="65269"/>
          <a:stretch/>
        </p:blipFill>
        <p:spPr>
          <a:xfrm>
            <a:off x="734260" y="3898568"/>
            <a:ext cx="5198145" cy="1784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0AFE93-5E57-4BA2-B4A6-8662386723DC}"/>
              </a:ext>
            </a:extLst>
          </p:cNvPr>
          <p:cNvSpPr txBox="1"/>
          <p:nvPr/>
        </p:nvSpPr>
        <p:spPr>
          <a:xfrm>
            <a:off x="7700739" y="1296840"/>
            <a:ext cx="32592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 Name: Mighty </a:t>
            </a:r>
            <a:r>
              <a:rPr lang="en-I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Condas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 Members: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Shanthi S Guru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Ankur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Patel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Rekha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Mishra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Ekta Upadhyay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Sindhu Nair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Mohit Pareek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Rajeev Sharma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Sachin Ralhan</a:t>
            </a:r>
          </a:p>
        </p:txBody>
      </p:sp>
      <p:pic>
        <p:nvPicPr>
          <p:cNvPr id="1026" name="Picture 2" descr="Hesburgh Libraries Hackathon 2022 | Hesburgh Librari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8" y="307796"/>
            <a:ext cx="7043943" cy="394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20089" y="6257190"/>
            <a:ext cx="136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05-04-2022</a:t>
            </a:r>
          </a:p>
        </p:txBody>
      </p:sp>
    </p:spTree>
    <p:extLst>
      <p:ext uri="{BB962C8B-B14F-4D97-AF65-F5344CB8AC3E}">
        <p14:creationId xmlns:p14="http://schemas.microsoft.com/office/powerpoint/2010/main" val="1085946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F22EA8-0BC8-49C8-9FB9-F5096476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1712"/>
            <a:ext cx="10515600" cy="728521"/>
          </a:xfrm>
        </p:spPr>
        <p:txBody>
          <a:bodyPr>
            <a:normAutofit/>
          </a:bodyPr>
          <a:lstStyle/>
          <a:p>
            <a:r>
              <a:rPr lang="en-IN" sz="2800" b="1" dirty="0"/>
              <a:t>Cross Tab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1CF440-98DA-4F26-ADA3-56912DD55DC9}"/>
              </a:ext>
            </a:extLst>
          </p:cNvPr>
          <p:cNvSpPr txBox="1">
            <a:spLocks/>
          </p:cNvSpPr>
          <p:nvPr/>
        </p:nvSpPr>
        <p:spPr>
          <a:xfrm>
            <a:off x="70485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Step 2 – 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13FC9-D82D-420F-BBEE-8E13261F0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0277"/>
            <a:ext cx="12209037" cy="206302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E5FA69-EB65-4636-9234-B1B7512F83FA}"/>
              </a:ext>
            </a:extLst>
          </p:cNvPr>
          <p:cNvSpPr/>
          <p:nvPr/>
        </p:nvSpPr>
        <p:spPr>
          <a:xfrm>
            <a:off x="4476750" y="1480277"/>
            <a:ext cx="1371600" cy="423851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F264DAD-1EF1-47E2-B94B-E3D2DE8DF068}"/>
              </a:ext>
            </a:extLst>
          </p:cNvPr>
          <p:cNvSpPr/>
          <p:nvPr/>
        </p:nvSpPr>
        <p:spPr>
          <a:xfrm>
            <a:off x="5572233" y="2474795"/>
            <a:ext cx="998898" cy="415080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89F717-C46E-4626-A78F-E60171EE731E}"/>
              </a:ext>
            </a:extLst>
          </p:cNvPr>
          <p:cNvSpPr/>
          <p:nvPr/>
        </p:nvSpPr>
        <p:spPr>
          <a:xfrm>
            <a:off x="0" y="2466024"/>
            <a:ext cx="2266950" cy="423851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90E7B-8841-430E-9DB4-8430113B428E}"/>
              </a:ext>
            </a:extLst>
          </p:cNvPr>
          <p:cNvSpPr txBox="1"/>
          <p:nvPr/>
        </p:nvSpPr>
        <p:spPr>
          <a:xfrm>
            <a:off x="-17036" y="3640864"/>
            <a:ext cx="122090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73050">
              <a:buFont typeface="+mj-lt"/>
              <a:buAutoNum type="arabicPeriod"/>
            </a:pPr>
            <a:r>
              <a:rPr lang="en-US" sz="1800" b="1" dirty="0"/>
              <a:t>Destination:</a:t>
            </a:r>
            <a:r>
              <a:rPr lang="en-US" sz="1800" dirty="0"/>
              <a:t> People that have no urgent place to be at have a higher probability to accept the coupon.</a:t>
            </a:r>
          </a:p>
          <a:p>
            <a:pPr marL="273050" indent="-273050">
              <a:buFont typeface="+mj-lt"/>
              <a:buAutoNum type="arabicPeriod"/>
            </a:pPr>
            <a:r>
              <a:rPr lang="en-US" sz="1800" b="1" dirty="0"/>
              <a:t>Passengers:</a:t>
            </a:r>
            <a:r>
              <a:rPr lang="en-US" sz="1800" dirty="0"/>
              <a:t> If the passengers in car are friends of the driver, they are more likely to accept the coupon. </a:t>
            </a:r>
            <a:r>
              <a:rPr lang="en-US" sz="1800" dirty="0">
                <a:solidFill>
                  <a:schemeClr val="accent1"/>
                </a:solidFill>
              </a:rPr>
              <a:t>Recommended Action: Drivers can be tied up with specific restaurant/s and they can refer the customer directly to that particular resto. Restaurants located near colleges where friends are more likely to visit together should offer more coupons/discounts for groups.</a:t>
            </a:r>
          </a:p>
        </p:txBody>
      </p:sp>
    </p:spTree>
    <p:extLst>
      <p:ext uri="{BB962C8B-B14F-4D97-AF65-F5344CB8AC3E}">
        <p14:creationId xmlns:p14="http://schemas.microsoft.com/office/powerpoint/2010/main" val="1206309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F22EA8-0BC8-49C8-9FB9-F5096476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1712"/>
            <a:ext cx="10515600" cy="728521"/>
          </a:xfrm>
        </p:spPr>
        <p:txBody>
          <a:bodyPr>
            <a:normAutofit/>
          </a:bodyPr>
          <a:lstStyle/>
          <a:p>
            <a:r>
              <a:rPr lang="en-IN" sz="2800" b="1" dirty="0"/>
              <a:t>Cross Tab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1CF440-98DA-4F26-ADA3-56912DD55DC9}"/>
              </a:ext>
            </a:extLst>
          </p:cNvPr>
          <p:cNvSpPr txBox="1">
            <a:spLocks/>
          </p:cNvSpPr>
          <p:nvPr/>
        </p:nvSpPr>
        <p:spPr>
          <a:xfrm>
            <a:off x="70485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Step 2 – 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AF0BE-DF2C-46B8-8624-A0995053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233"/>
            <a:ext cx="12192000" cy="435630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1A2003-229C-4D42-A99E-D3A760DDCE13}"/>
              </a:ext>
            </a:extLst>
          </p:cNvPr>
          <p:cNvSpPr/>
          <p:nvPr/>
        </p:nvSpPr>
        <p:spPr>
          <a:xfrm>
            <a:off x="9277350" y="4000500"/>
            <a:ext cx="1028700" cy="266700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1D52A9-4855-4346-AAA6-ED04A903278A}"/>
              </a:ext>
            </a:extLst>
          </p:cNvPr>
          <p:cNvSpPr/>
          <p:nvPr/>
        </p:nvSpPr>
        <p:spPr>
          <a:xfrm>
            <a:off x="9277350" y="1785182"/>
            <a:ext cx="1028700" cy="266700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0992F7-9D21-4BF4-9211-A2FF9A1B07BB}"/>
              </a:ext>
            </a:extLst>
          </p:cNvPr>
          <p:cNvSpPr/>
          <p:nvPr/>
        </p:nvSpPr>
        <p:spPr>
          <a:xfrm>
            <a:off x="0" y="4019420"/>
            <a:ext cx="1028700" cy="266700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71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54"/>
          <a:stretch/>
        </p:blipFill>
        <p:spPr>
          <a:xfrm>
            <a:off x="838200" y="1487605"/>
            <a:ext cx="7688112" cy="50633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F57CD28-CA82-4687-ABEF-3BFE41416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1712"/>
            <a:ext cx="10515600" cy="728521"/>
          </a:xfrm>
        </p:spPr>
        <p:txBody>
          <a:bodyPr>
            <a:normAutofit/>
          </a:bodyPr>
          <a:lstStyle/>
          <a:p>
            <a:r>
              <a:rPr lang="en-IN" sz="2800" b="1" dirty="0"/>
              <a:t>Co Relation Analysis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646226-FB8E-4723-B865-F53248BD189A}"/>
              </a:ext>
            </a:extLst>
          </p:cNvPr>
          <p:cNvSpPr txBox="1">
            <a:spLocks/>
          </p:cNvSpPr>
          <p:nvPr/>
        </p:nvSpPr>
        <p:spPr>
          <a:xfrm>
            <a:off x="70485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Step 2 – 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7B0E7-6DA6-4E0B-B42D-3CD6B7A7F56F}"/>
              </a:ext>
            </a:extLst>
          </p:cNvPr>
          <p:cNvSpPr txBox="1"/>
          <p:nvPr/>
        </p:nvSpPr>
        <p:spPr>
          <a:xfrm>
            <a:off x="8877300" y="1264904"/>
            <a:ext cx="3124200" cy="187743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Positive Corelation found b/w:</a:t>
            </a:r>
          </a:p>
          <a:p>
            <a:endParaRPr lang="en-IN" sz="1400" dirty="0">
              <a:solidFill>
                <a:srgbClr val="00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Distance vs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Bar vs Restaurant20to50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Coffee vs Restaurantlessthan20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00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38302-9F9A-4A03-8922-86478CFC5A50}"/>
              </a:ext>
            </a:extLst>
          </p:cNvPr>
          <p:cNvSpPr txBox="1"/>
          <p:nvPr/>
        </p:nvSpPr>
        <p:spPr>
          <a:xfrm>
            <a:off x="8877300" y="3448050"/>
            <a:ext cx="3124200" cy="138499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Meiryo" panose="020B0604030504040204" pitchFamily="34" charset="-128"/>
                <a:ea typeface="Meiryo" panose="020B0604030504040204" pitchFamily="34" charset="-128"/>
              </a:rPr>
              <a:t>Negative Corelation found b/w:</a:t>
            </a:r>
          </a:p>
          <a:p>
            <a:endParaRPr lang="en-IN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direction_same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vs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direction_</a:t>
            </a:r>
            <a:r>
              <a:rPr lang="en-US" altLang="en-US" sz="1400" dirty="0" err="1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opp</a:t>
            </a:r>
            <a:endParaRPr lang="en-IN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IN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IN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2960D5A-1BF8-4A8E-8520-3F52C40F9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460C0-49B3-46FA-A424-247FC9743D29}"/>
              </a:ext>
            </a:extLst>
          </p:cNvPr>
          <p:cNvSpPr txBox="1"/>
          <p:nvPr/>
        </p:nvSpPr>
        <p:spPr>
          <a:xfrm>
            <a:off x="8877300" y="5263790"/>
            <a:ext cx="3124200" cy="116955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Meiryo" panose="020B0604030504040204" pitchFamily="34" charset="-128"/>
                <a:ea typeface="Meiryo" panose="020B0604030504040204" pitchFamily="34" charset="-128"/>
              </a:rPr>
              <a:t>Multi Co Linearity b/w:</a:t>
            </a:r>
          </a:p>
          <a:p>
            <a:endParaRPr lang="en-IN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eiryo" panose="020B0604030504040204" pitchFamily="34" charset="-128"/>
                <a:ea typeface="Meiryo" panose="020B0604030504040204" pitchFamily="34" charset="-128"/>
              </a:rPr>
              <a:t>Age vs </a:t>
            </a:r>
            <a:r>
              <a:rPr lang="en-IN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has_children</a:t>
            </a:r>
            <a:r>
              <a:rPr lang="en-IN" sz="1400" dirty="0">
                <a:latin typeface="Meiryo" panose="020B0604030504040204" pitchFamily="34" charset="-128"/>
                <a:ea typeface="Meiryo" panose="020B0604030504040204" pitchFamily="34" charset="-128"/>
              </a:rPr>
              <a:t> &amp; Occupation</a:t>
            </a:r>
          </a:p>
          <a:p>
            <a:endParaRPr lang="en-IN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EC85F-60F1-43C1-BF0F-6EEECAD9A2CF}"/>
              </a:ext>
            </a:extLst>
          </p:cNvPr>
          <p:cNvSpPr txBox="1"/>
          <p:nvPr/>
        </p:nvSpPr>
        <p:spPr>
          <a:xfrm>
            <a:off x="704850" y="6507266"/>
            <a:ext cx="845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Hence Given Data Requires some further Feature Engineering to process in ML Model.</a:t>
            </a:r>
          </a:p>
        </p:txBody>
      </p:sp>
    </p:spTree>
    <p:extLst>
      <p:ext uri="{BB962C8B-B14F-4D97-AF65-F5344CB8AC3E}">
        <p14:creationId xmlns:p14="http://schemas.microsoft.com/office/powerpoint/2010/main" val="123793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370"/>
            <a:ext cx="10515600" cy="1325563"/>
          </a:xfrm>
        </p:spPr>
        <p:txBody>
          <a:bodyPr/>
          <a:lstStyle/>
          <a:p>
            <a:r>
              <a:rPr lang="en-IN" dirty="0"/>
              <a:t>Business Insights based on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36" y="944412"/>
            <a:ext cx="11608009" cy="5768445"/>
          </a:xfrm>
        </p:spPr>
        <p:txBody>
          <a:bodyPr>
            <a:noAutofit/>
          </a:bodyPr>
          <a:lstStyle/>
          <a:p>
            <a:r>
              <a:rPr lang="en-US" sz="1600" b="1" dirty="0"/>
              <a:t>Destination:</a:t>
            </a:r>
            <a:r>
              <a:rPr lang="en-US" sz="1600" dirty="0"/>
              <a:t> People that have no urgent place to be at have a higher probability to accept the coupon.</a:t>
            </a:r>
          </a:p>
          <a:p>
            <a:r>
              <a:rPr lang="en-US" sz="1600" b="1" dirty="0"/>
              <a:t>Passengers:</a:t>
            </a:r>
            <a:r>
              <a:rPr lang="en-US" sz="1600" dirty="0"/>
              <a:t> If the passengers in car are friends of the driver, they are more likely to accept the coupon.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Recommended Action: Restaurants located near colleges where friends are more likely to visit together should offer more coupons/discounts for groups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1600" b="1" dirty="0"/>
              <a:t>Time:</a:t>
            </a:r>
            <a:r>
              <a:rPr lang="en-US" sz="1600" dirty="0"/>
              <a:t> During the day when it is sunny, customers tend to accept more coupons from restaurants offering drinks etc.</a:t>
            </a:r>
          </a:p>
          <a:p>
            <a:pPr marL="273050" indent="-273050">
              <a:buNone/>
            </a:pPr>
            <a:r>
              <a:rPr lang="en-US" sz="1600" dirty="0"/>
              <a:t>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Recommended Action: During sunny days, give coupons with combo offer of Food and Beverages</a:t>
            </a:r>
            <a:endParaRPr lang="en-US" sz="1600" dirty="0"/>
          </a:p>
          <a:p>
            <a:pPr marL="273050" indent="-273050">
              <a:buNone/>
            </a:pPr>
            <a:r>
              <a:rPr lang="en-US" sz="1600" dirty="0"/>
              <a:t>     Same way later in the evening; restaurants offering liquor coupons are more likely to be accepted</a:t>
            </a:r>
          </a:p>
          <a:p>
            <a:pPr marL="273050" indent="-273050">
              <a:buNone/>
            </a:pPr>
            <a:r>
              <a:rPr lang="en-US" sz="1600" dirty="0"/>
              <a:t>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Recommended Action: Introduce coupons / happy hours during evenings / weekends</a:t>
            </a:r>
            <a:endParaRPr lang="en-US" sz="1600" dirty="0"/>
          </a:p>
          <a:p>
            <a:r>
              <a:rPr lang="en-US" sz="1600" b="1" dirty="0"/>
              <a:t>Pricing:</a:t>
            </a:r>
            <a:r>
              <a:rPr lang="en-US" sz="1600" dirty="0"/>
              <a:t> If the coupon is of a coffee house, the probability of accepting the coupon is just the same as rejecting it. If the coupon is of a cheap restaurant or carry out, most people will accept the coupon. If the coupon is of a Bar of expensive Restaurant, people tend to refuse it.</a:t>
            </a:r>
          </a:p>
          <a:p>
            <a:r>
              <a:rPr lang="en-US" sz="1600" b="1" dirty="0"/>
              <a:t>Coupon Validity: </a:t>
            </a:r>
            <a:r>
              <a:rPr lang="en-US" sz="1600" dirty="0"/>
              <a:t>Coupons having longer validity are more likely to be accepted as they give flexibility to the customers.</a:t>
            </a:r>
          </a:p>
          <a:p>
            <a:r>
              <a:rPr lang="en-US" sz="1600" b="1" dirty="0"/>
              <a:t>Marital Status:</a:t>
            </a:r>
            <a:r>
              <a:rPr lang="en-US" sz="1600" dirty="0"/>
              <a:t> Single people are more likely to accept the coupon.</a:t>
            </a:r>
          </a:p>
          <a:p>
            <a:r>
              <a:rPr lang="en-US" sz="1600" b="1" dirty="0"/>
              <a:t>Education: </a:t>
            </a:r>
            <a:r>
              <a:rPr lang="en-US" sz="1600" dirty="0"/>
              <a:t>Some college, Bachelor or high school graduate are more likely to accept the coupon.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   Recommended Action: Restaurants that are located in the geographical areas with higher concentration of such customers who are either residents or are working in the area should look at giving more discounts / coupons</a:t>
            </a:r>
            <a:endParaRPr lang="en-US" sz="1600" dirty="0"/>
          </a:p>
          <a:p>
            <a:r>
              <a:rPr lang="en-US" sz="1600" b="1" dirty="0"/>
              <a:t>Correlation: </a:t>
            </a:r>
            <a:r>
              <a:rPr lang="en-US" sz="1600" dirty="0"/>
              <a:t>Besides, there are correlations among these frequency columns: Bar, </a:t>
            </a:r>
            <a:r>
              <a:rPr lang="en-US" sz="1600" dirty="0" err="1"/>
              <a:t>CoffeeHouse</a:t>
            </a:r>
            <a:r>
              <a:rPr lang="en-US" sz="1600" dirty="0"/>
              <a:t>, </a:t>
            </a:r>
            <a:r>
              <a:rPr lang="en-US" sz="1600" dirty="0" err="1"/>
              <a:t>CarryAway</a:t>
            </a:r>
            <a:r>
              <a:rPr lang="en-US" sz="1600" dirty="0"/>
              <a:t>, RestaurantLessThan20, Restaurant20To50</a:t>
            </a:r>
          </a:p>
          <a:p>
            <a:pPr marL="0" indent="0">
              <a:buNone/>
            </a:pPr>
            <a:r>
              <a:rPr lang="en-US" sz="1600" dirty="0"/>
              <a:t>*Gender: There is no much difference based on gender.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5788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668" y="160940"/>
            <a:ext cx="10515600" cy="833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Step 3. Feature Engineering &amp; Label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9210"/>
            <a:ext cx="10515600" cy="49436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Occupation: </a:t>
            </a:r>
            <a:r>
              <a:rPr lang="en-US" sz="1600" dirty="0"/>
              <a:t>This feature had many numbers of values. Hence this was grouped into 4 main categories:</a:t>
            </a:r>
          </a:p>
          <a:p>
            <a:pPr marL="1609725" indent="-342900">
              <a:buFont typeface="+mj-lt"/>
              <a:buAutoNum type="arabicPeriod"/>
            </a:pPr>
            <a:r>
              <a:rPr lang="en-US" sz="1600" dirty="0"/>
              <a:t>Student</a:t>
            </a:r>
          </a:p>
          <a:p>
            <a:pPr marL="1609725" indent="-342900">
              <a:buFont typeface="+mj-lt"/>
              <a:buAutoNum type="arabicPeriod"/>
            </a:pPr>
            <a:r>
              <a:rPr lang="en-US" sz="1600" dirty="0"/>
              <a:t>Unemployed</a:t>
            </a:r>
          </a:p>
          <a:p>
            <a:pPr marL="1609725" indent="-342900">
              <a:buFont typeface="+mj-lt"/>
              <a:buAutoNum type="arabicPeriod"/>
            </a:pPr>
            <a:r>
              <a:rPr lang="en-US" sz="1600" dirty="0"/>
              <a:t>Employed </a:t>
            </a:r>
          </a:p>
          <a:p>
            <a:pPr marL="1609725" indent="-342900">
              <a:buFont typeface="+mj-lt"/>
              <a:buAutoNum type="arabicPeriod"/>
            </a:pPr>
            <a:r>
              <a:rPr lang="en-US" sz="1600" dirty="0"/>
              <a:t>Retired</a:t>
            </a:r>
          </a:p>
          <a:p>
            <a:pPr marL="0" indent="0">
              <a:buNone/>
            </a:pPr>
            <a:r>
              <a:rPr lang="en-US" sz="1600" dirty="0"/>
              <a:t>These were label encoded to make them ordinal with hierarchy</a:t>
            </a:r>
          </a:p>
          <a:p>
            <a:pPr marL="0" indent="0">
              <a:buNone/>
            </a:pPr>
            <a:r>
              <a:rPr lang="en-US" sz="1600" b="1" dirty="0"/>
              <a:t>New Features:</a:t>
            </a:r>
          </a:p>
          <a:p>
            <a:pPr marL="0" indent="0">
              <a:buNone/>
            </a:pPr>
            <a:r>
              <a:rPr lang="en-US" sz="1600" b="1" dirty="0"/>
              <a:t>Age: </a:t>
            </a:r>
            <a:r>
              <a:rPr lang="en-US" sz="1600" dirty="0"/>
              <a:t>Binning was done for age feature</a:t>
            </a:r>
          </a:p>
          <a:p>
            <a:pPr marL="0" indent="0">
              <a:buNone/>
            </a:pPr>
            <a:r>
              <a:rPr lang="en-US" sz="1600" b="1" dirty="0"/>
              <a:t>toCoupon_GEQ15min: toCoupon_GEQ25min: </a:t>
            </a:r>
            <a:r>
              <a:rPr lang="en-US" sz="1600" dirty="0"/>
              <a:t>These features were combined together to form a new feature: </a:t>
            </a:r>
            <a:r>
              <a:rPr lang="en-US" sz="1600" b="1" dirty="0"/>
              <a:t>Distance</a:t>
            </a:r>
          </a:p>
          <a:p>
            <a:pPr marL="0" indent="0">
              <a:buNone/>
            </a:pPr>
            <a:r>
              <a:rPr lang="en-US" sz="1600" dirty="0"/>
              <a:t>	If 15 min was 0 then distance = 0</a:t>
            </a:r>
          </a:p>
          <a:p>
            <a:pPr marL="0" indent="0">
              <a:buNone/>
            </a:pPr>
            <a:r>
              <a:rPr lang="en-US" sz="1600" dirty="0"/>
              <a:t>	If 15 min was 1 and 25min = 0, distance = 1</a:t>
            </a:r>
          </a:p>
          <a:p>
            <a:pPr marL="0" indent="0">
              <a:buNone/>
            </a:pPr>
            <a:r>
              <a:rPr lang="en-US" sz="1600" dirty="0"/>
              <a:t>	If 25min = 1, then distance = 2</a:t>
            </a:r>
          </a:p>
          <a:p>
            <a:pPr marL="0" indent="0">
              <a:buNone/>
            </a:pPr>
            <a:r>
              <a:rPr lang="en-US" sz="1600" dirty="0"/>
              <a:t>All other features were One Hot Encoded.</a:t>
            </a:r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2165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7B5195-9A14-4841-B79E-84A11CE5F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56" y="3481621"/>
            <a:ext cx="5577445" cy="33270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D51DA8-842E-4AEB-9CE4-763C1BC79FF6}"/>
              </a:ext>
            </a:extLst>
          </p:cNvPr>
          <p:cNvSpPr txBox="1"/>
          <p:nvPr/>
        </p:nvSpPr>
        <p:spPr>
          <a:xfrm>
            <a:off x="-32697" y="-53210"/>
            <a:ext cx="12401550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Step 4,5,6 – Model Selection , Prediction &amp; Evaluation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080179-DC66-47E3-A1C5-FBC25618C79D}"/>
              </a:ext>
            </a:extLst>
          </p:cNvPr>
          <p:cNvSpPr/>
          <p:nvPr/>
        </p:nvSpPr>
        <p:spPr>
          <a:xfrm>
            <a:off x="8536675" y="1290243"/>
            <a:ext cx="876423" cy="1894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87B980-F66A-46A7-8371-0104B76CE514}"/>
              </a:ext>
            </a:extLst>
          </p:cNvPr>
          <p:cNvSpPr/>
          <p:nvPr/>
        </p:nvSpPr>
        <p:spPr>
          <a:xfrm>
            <a:off x="373019" y="1290244"/>
            <a:ext cx="8134033" cy="1894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107D40-67A4-4EE0-8136-4ED8D210A149}"/>
              </a:ext>
            </a:extLst>
          </p:cNvPr>
          <p:cNvSpPr txBox="1"/>
          <p:nvPr/>
        </p:nvSpPr>
        <p:spPr>
          <a:xfrm>
            <a:off x="373020" y="944037"/>
            <a:ext cx="57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Automated Function block for finding Best Fit Model: </a:t>
            </a:r>
            <a:endParaRPr lang="en-IN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3711B5-6262-45C8-B671-31572E6B42F5}"/>
              </a:ext>
            </a:extLst>
          </p:cNvPr>
          <p:cNvSpPr/>
          <p:nvPr/>
        </p:nvSpPr>
        <p:spPr>
          <a:xfrm>
            <a:off x="4926844" y="2126202"/>
            <a:ext cx="906046" cy="4882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Get Model Performance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447513-E2AA-4E6D-99B5-0BF6069662EF}"/>
              </a:ext>
            </a:extLst>
          </p:cNvPr>
          <p:cNvSpPr/>
          <p:nvPr/>
        </p:nvSpPr>
        <p:spPr>
          <a:xfrm>
            <a:off x="3158824" y="1379629"/>
            <a:ext cx="1417982" cy="1785630"/>
          </a:xfrm>
          <a:prstGeom prst="rect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B3E61E-6CB4-44CC-9473-75D38308F622}"/>
              </a:ext>
            </a:extLst>
          </p:cNvPr>
          <p:cNvSpPr txBox="1"/>
          <p:nvPr/>
        </p:nvSpPr>
        <p:spPr>
          <a:xfrm>
            <a:off x="3180248" y="1340481"/>
            <a:ext cx="15171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latin typeface="Verdana" panose="020B0604030504040204" pitchFamily="34" charset="0"/>
                <a:ea typeface="Verdana" panose="020B0604030504040204" pitchFamily="34" charset="0"/>
              </a:rPr>
              <a:t>Function Block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B4DDBE-DA42-4117-963C-9DFEC3AE77F7}"/>
              </a:ext>
            </a:extLst>
          </p:cNvPr>
          <p:cNvSpPr/>
          <p:nvPr/>
        </p:nvSpPr>
        <p:spPr>
          <a:xfrm>
            <a:off x="3252889" y="1682019"/>
            <a:ext cx="120594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Get Best Parameters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EB1E76-5BB3-4E34-8D2D-367B0DA04BB4}"/>
              </a:ext>
            </a:extLst>
          </p:cNvPr>
          <p:cNvSpPr/>
          <p:nvPr/>
        </p:nvSpPr>
        <p:spPr>
          <a:xfrm>
            <a:off x="3252889" y="2670297"/>
            <a:ext cx="120594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Prediction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F6475FA-7F22-452B-8911-F8FCD32B3615}"/>
              </a:ext>
            </a:extLst>
          </p:cNvPr>
          <p:cNvCxnSpPr>
            <a:cxnSpLocks/>
            <a:stCxn id="54" idx="3"/>
            <a:endCxn id="49" idx="1"/>
          </p:cNvCxnSpPr>
          <p:nvPr/>
        </p:nvCxnSpPr>
        <p:spPr>
          <a:xfrm flipV="1">
            <a:off x="2511577" y="1866686"/>
            <a:ext cx="741312" cy="569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D32BA64-9BE7-432E-B5DE-49B72B914342}"/>
              </a:ext>
            </a:extLst>
          </p:cNvPr>
          <p:cNvCxnSpPr/>
          <p:nvPr/>
        </p:nvCxnSpPr>
        <p:spPr>
          <a:xfrm>
            <a:off x="1122946" y="2480144"/>
            <a:ext cx="4903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ultidocument 53">
            <a:extLst>
              <a:ext uri="{FF2B5EF4-FFF2-40B4-BE49-F238E27FC236}">
                <a16:creationId xmlns:a16="http://schemas.microsoft.com/office/drawing/2014/main" id="{ABA21B05-59C1-4D01-A007-6B8FF6890ADC}"/>
              </a:ext>
            </a:extLst>
          </p:cNvPr>
          <p:cNvSpPr/>
          <p:nvPr/>
        </p:nvSpPr>
        <p:spPr>
          <a:xfrm>
            <a:off x="1613277" y="2012510"/>
            <a:ext cx="898301" cy="846969"/>
          </a:xfrm>
          <a:prstGeom prst="flowChartMultidocumen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88C3C8-75EA-45D1-810E-68EBB8202158}"/>
              </a:ext>
            </a:extLst>
          </p:cNvPr>
          <p:cNvSpPr txBox="1"/>
          <p:nvPr/>
        </p:nvSpPr>
        <p:spPr>
          <a:xfrm>
            <a:off x="334688" y="2126201"/>
            <a:ext cx="898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Verdana" panose="020B0604030504040204" pitchFamily="34" charset="0"/>
                <a:ea typeface="Verdana" panose="020B0604030504040204" pitchFamily="34" charset="0"/>
              </a:rPr>
              <a:t>Input file: </a:t>
            </a:r>
          </a:p>
          <a:p>
            <a:r>
              <a:rPr lang="en-IN" sz="1000" dirty="0">
                <a:latin typeface="Verdana" panose="020B0604030504040204" pitchFamily="34" charset="0"/>
                <a:ea typeface="Verdana" panose="020B0604030504040204" pitchFamily="34" charset="0"/>
              </a:rPr>
              <a:t>Processed Training 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8B81A3-9937-462F-9C5A-8F5F71E97D09}"/>
              </a:ext>
            </a:extLst>
          </p:cNvPr>
          <p:cNvSpPr txBox="1"/>
          <p:nvPr/>
        </p:nvSpPr>
        <p:spPr>
          <a:xfrm>
            <a:off x="1439354" y="1612399"/>
            <a:ext cx="1517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latin typeface="Verdana" panose="020B0604030504040204" pitchFamily="34" charset="0"/>
                <a:ea typeface="Verdana" panose="020B0604030504040204" pitchFamily="34" charset="0"/>
              </a:rPr>
              <a:t>List of Classification Models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FF138FB-BEFF-407D-9DF7-136E749462A4}"/>
              </a:ext>
            </a:extLst>
          </p:cNvPr>
          <p:cNvCxnSpPr>
            <a:cxnSpLocks/>
            <a:stCxn id="54" idx="3"/>
            <a:endCxn id="64" idx="1"/>
          </p:cNvCxnSpPr>
          <p:nvPr/>
        </p:nvCxnSpPr>
        <p:spPr>
          <a:xfrm flipV="1">
            <a:off x="2511577" y="2334320"/>
            <a:ext cx="741312" cy="101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689FE9-200E-4CDC-B8F3-1981C793DFE4}"/>
              </a:ext>
            </a:extLst>
          </p:cNvPr>
          <p:cNvCxnSpPr>
            <a:cxnSpLocks/>
            <a:stCxn id="54" idx="3"/>
            <a:endCxn id="51" idx="1"/>
          </p:cNvCxnSpPr>
          <p:nvPr/>
        </p:nvCxnSpPr>
        <p:spPr>
          <a:xfrm>
            <a:off x="2511577" y="2435995"/>
            <a:ext cx="741312" cy="418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A638DD-2196-453D-BD96-5D13054A5185}"/>
              </a:ext>
            </a:extLst>
          </p:cNvPr>
          <p:cNvCxnSpPr>
            <a:cxnSpLocks/>
            <a:stCxn id="51" idx="3"/>
            <a:endCxn id="43" idx="1"/>
          </p:cNvCxnSpPr>
          <p:nvPr/>
        </p:nvCxnSpPr>
        <p:spPr>
          <a:xfrm flipV="1">
            <a:off x="4458838" y="2370341"/>
            <a:ext cx="468007" cy="484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B10B263-2B17-4800-81CB-C1E6E4253115}"/>
              </a:ext>
            </a:extLst>
          </p:cNvPr>
          <p:cNvCxnSpPr/>
          <p:nvPr/>
        </p:nvCxnSpPr>
        <p:spPr>
          <a:xfrm>
            <a:off x="3855863" y="2051350"/>
            <a:ext cx="0" cy="61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3973E06-1A71-4885-8860-D98A54650404}"/>
              </a:ext>
            </a:extLst>
          </p:cNvPr>
          <p:cNvSpPr/>
          <p:nvPr/>
        </p:nvSpPr>
        <p:spPr>
          <a:xfrm>
            <a:off x="3252889" y="2149654"/>
            <a:ext cx="120594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 Iterative Classification function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30FE23B-D8A9-4BB6-B1FA-008A4B0C822A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5832890" y="2370340"/>
            <a:ext cx="3500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7FC0E5C9-9491-44FE-A62F-7F1A89EC234D}"/>
              </a:ext>
            </a:extLst>
          </p:cNvPr>
          <p:cNvSpPr/>
          <p:nvPr/>
        </p:nvSpPr>
        <p:spPr>
          <a:xfrm>
            <a:off x="6090164" y="2119903"/>
            <a:ext cx="1205948" cy="4882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Plotting of ROC-AUC Curve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9F34C-B61E-48F6-8B05-CEF072E6A390}"/>
              </a:ext>
            </a:extLst>
          </p:cNvPr>
          <p:cNvSpPr txBox="1"/>
          <p:nvPr/>
        </p:nvSpPr>
        <p:spPr>
          <a:xfrm>
            <a:off x="6816760" y="5758735"/>
            <a:ext cx="49323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400" b="1" dirty="0">
                <a:solidFill>
                  <a:srgbClr val="0066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XG Boost Classifier is observed as Best suitable Model for given Training &amp; Test Data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E5A27D9-80D0-47EC-AB75-652B1A75923F}"/>
              </a:ext>
            </a:extLst>
          </p:cNvPr>
          <p:cNvSpPr/>
          <p:nvPr/>
        </p:nvSpPr>
        <p:spPr>
          <a:xfrm>
            <a:off x="7561555" y="2114173"/>
            <a:ext cx="823678" cy="4882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Choose Best Fit Model</a:t>
            </a: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88585CED-2852-49AC-B812-50374F5ADF67}"/>
              </a:ext>
            </a:extLst>
          </p:cNvPr>
          <p:cNvSpPr/>
          <p:nvPr/>
        </p:nvSpPr>
        <p:spPr>
          <a:xfrm>
            <a:off x="8676099" y="4767688"/>
            <a:ext cx="909130" cy="558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184A26-8777-4549-B982-40F39A883597}"/>
              </a:ext>
            </a:extLst>
          </p:cNvPr>
          <p:cNvCxnSpPr>
            <a:cxnSpLocks/>
            <a:stCxn id="66" idx="3"/>
            <a:endCxn id="70" idx="1"/>
          </p:cNvCxnSpPr>
          <p:nvPr/>
        </p:nvCxnSpPr>
        <p:spPr>
          <a:xfrm flipV="1">
            <a:off x="7296113" y="2358311"/>
            <a:ext cx="265443" cy="5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97F8A17-0BB1-4577-95AE-475A2C7A72E1}"/>
              </a:ext>
            </a:extLst>
          </p:cNvPr>
          <p:cNvSpPr/>
          <p:nvPr/>
        </p:nvSpPr>
        <p:spPr>
          <a:xfrm>
            <a:off x="8561864" y="2113212"/>
            <a:ext cx="823678" cy="4882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 on given Test Data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06F54D8-BCDD-4D15-8BF6-12B8CCD170A5}"/>
              </a:ext>
            </a:extLst>
          </p:cNvPr>
          <p:cNvCxnSpPr>
            <a:cxnSpLocks/>
          </p:cNvCxnSpPr>
          <p:nvPr/>
        </p:nvCxnSpPr>
        <p:spPr>
          <a:xfrm flipV="1">
            <a:off x="8409296" y="2351619"/>
            <a:ext cx="199432" cy="5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EE9A0111-8E82-4613-A369-E9AC39A6EDB2}"/>
              </a:ext>
            </a:extLst>
          </p:cNvPr>
          <p:cNvCxnSpPr>
            <a:cxnSpLocks/>
            <a:stCxn id="76" idx="2"/>
            <a:endCxn id="7" idx="0"/>
          </p:cNvCxnSpPr>
          <p:nvPr/>
        </p:nvCxnSpPr>
        <p:spPr>
          <a:xfrm rot="5400000">
            <a:off x="5783425" y="291343"/>
            <a:ext cx="880132" cy="5500424"/>
          </a:xfrm>
          <a:prstGeom prst="bentConnector3">
            <a:avLst>
              <a:gd name="adj1" fmla="val 813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9C752D5-281D-4EEE-A304-ACBD9165654B}"/>
              </a:ext>
            </a:extLst>
          </p:cNvPr>
          <p:cNvSpPr txBox="1"/>
          <p:nvPr/>
        </p:nvSpPr>
        <p:spPr>
          <a:xfrm>
            <a:off x="5302381" y="1342758"/>
            <a:ext cx="1205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Step 4 </a:t>
            </a:r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7A3ED1B-6161-47DC-BA73-F0DEEBDC2574}"/>
              </a:ext>
            </a:extLst>
          </p:cNvPr>
          <p:cNvSpPr txBox="1"/>
          <p:nvPr/>
        </p:nvSpPr>
        <p:spPr>
          <a:xfrm>
            <a:off x="8467732" y="1332395"/>
            <a:ext cx="1205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Step 5 </a:t>
            </a:r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91D799D-67C3-4876-AAE8-786C628D2A78}"/>
              </a:ext>
            </a:extLst>
          </p:cNvPr>
          <p:cNvSpPr txBox="1"/>
          <p:nvPr/>
        </p:nvSpPr>
        <p:spPr>
          <a:xfrm>
            <a:off x="7715533" y="3246354"/>
            <a:ext cx="1205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Step 6 </a:t>
            </a:r>
            <a:endParaRPr lang="en-IN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FA641C-9029-4D97-AFD7-D714CDE5A610}"/>
              </a:ext>
            </a:extLst>
          </p:cNvPr>
          <p:cNvSpPr txBox="1"/>
          <p:nvPr/>
        </p:nvSpPr>
        <p:spPr>
          <a:xfrm>
            <a:off x="6816760" y="3904361"/>
            <a:ext cx="493237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400" b="1" dirty="0">
                <a:solidFill>
                  <a:srgbClr val="0066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Different Models were Tried on the Data, </a:t>
            </a:r>
          </a:p>
          <a:p>
            <a:pPr algn="ctr"/>
            <a:r>
              <a:rPr lang="en-IN" sz="1400" b="1" dirty="0">
                <a:solidFill>
                  <a:srgbClr val="0066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Hyper Parameters Tuning was done for Top 3 Models further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E1913-5B52-4C92-A804-A96656A164EB}"/>
              </a:ext>
            </a:extLst>
          </p:cNvPr>
          <p:cNvSpPr txBox="1"/>
          <p:nvPr/>
        </p:nvSpPr>
        <p:spPr>
          <a:xfrm>
            <a:off x="879802" y="3481541"/>
            <a:ext cx="47461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ctr"/>
            <a:r>
              <a:rPr lang="en-IN" b="1" dirty="0"/>
              <a:t>ROC-AUC Curve with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15049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33" y="365125"/>
            <a:ext cx="11682483" cy="1325563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Thank You to TSW-IIT R Team for this Hackathon 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Learnings from Hackathon 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Hands-on Experience for Real World Problem Solving.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Brainstorming of ideas &amp; Exploring Insights from Complex Non-Linear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Team Work to perform in Competitive environment</a:t>
            </a:r>
          </a:p>
        </p:txBody>
      </p:sp>
      <p:pic>
        <p:nvPicPr>
          <p:cNvPr id="4" name="WhatsApp Video 2022-04-05 at 7.43.50 PM">
            <a:hlinkClick r:id="" action="ppaction://media"/>
            <a:extLst>
              <a:ext uri="{FF2B5EF4-FFF2-40B4-BE49-F238E27FC236}">
                <a16:creationId xmlns:a16="http://schemas.microsoft.com/office/drawing/2014/main" id="{EF93EF93-45FA-4D06-885C-76F16DE67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6171" y="3256505"/>
            <a:ext cx="6607629" cy="3490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9664D-A809-4016-9F53-2C4ACC6892E4}"/>
              </a:ext>
            </a:extLst>
          </p:cNvPr>
          <p:cNvSpPr txBox="1"/>
          <p:nvPr/>
        </p:nvSpPr>
        <p:spPr>
          <a:xfrm>
            <a:off x="269472" y="3934925"/>
            <a:ext cx="447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&lt; Don’t forget to have a Look into the Video 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60C97-165C-4F85-BADC-8B36CE901A5A}"/>
              </a:ext>
            </a:extLst>
          </p:cNvPr>
          <p:cNvSpPr txBox="1"/>
          <p:nvPr/>
        </p:nvSpPr>
        <p:spPr>
          <a:xfrm>
            <a:off x="4746171" y="3256505"/>
            <a:ext cx="61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rgbClr val="0000FF"/>
                </a:solidFill>
              </a:rPr>
              <a:t>A Glimpse of our Hackathon 2 Journey: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117BAA-97BF-4FAB-875D-848BAE3176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5493" r="3025" b="11808"/>
          <a:stretch/>
        </p:blipFill>
        <p:spPr>
          <a:xfrm>
            <a:off x="1513091" y="5052202"/>
            <a:ext cx="2353871" cy="1640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40E6B-6D84-4786-BEAB-E75DECAB40D6}"/>
              </a:ext>
            </a:extLst>
          </p:cNvPr>
          <p:cNvSpPr txBox="1"/>
          <p:nvPr/>
        </p:nvSpPr>
        <p:spPr>
          <a:xfrm>
            <a:off x="1720540" y="4553572"/>
            <a:ext cx="1938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highlight>
                  <a:srgbClr val="00FF00"/>
                </a:highlight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Learn Together, Solve Together !!</a:t>
            </a:r>
            <a:endParaRPr lang="en-I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3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0761" cy="1325563"/>
          </a:xfrm>
        </p:spPr>
        <p:txBody>
          <a:bodyPr/>
          <a:lstStyle/>
          <a:p>
            <a:r>
              <a:rPr lang="en-US" dirty="0"/>
              <a:t>Overview of Problem Statement &amp;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Project: </a:t>
            </a:r>
          </a:p>
          <a:p>
            <a:pPr marL="0" indent="0">
              <a:buNone/>
            </a:pPr>
            <a:r>
              <a:rPr lang="en-US" dirty="0"/>
              <a:t>Mall Coupon selection – For increasing the customers in the Mall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Problem Statement: </a:t>
            </a:r>
          </a:p>
          <a:p>
            <a:pPr marL="0" indent="0">
              <a:buNone/>
            </a:pPr>
            <a:r>
              <a:rPr lang="en-US" dirty="0"/>
              <a:t>To come up with a model which would be able to predict whether a customer will accept the recommended coupon issued from the mall to increase the footfalls in the restaurants and overall customers for the Mall.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Input Data: </a:t>
            </a:r>
          </a:p>
          <a:p>
            <a:pPr marL="0" indent="0">
              <a:buNone/>
            </a:pPr>
            <a:r>
              <a:rPr lang="en-US" dirty="0"/>
              <a:t>We are provided with the historical data of the recommended coupons along with customer details of the previous years to help generate this model.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 Needed: </a:t>
            </a:r>
          </a:p>
          <a:p>
            <a:pPr marL="0" indent="0">
              <a:buNone/>
            </a:pPr>
            <a:r>
              <a:rPr lang="en-US" dirty="0"/>
              <a:t>After analysis and trying machine learning model team of data scientists is expected to come up with a model which would be able to predict whether a customer will accept a recommended coupon or not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639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059" y="22723"/>
            <a:ext cx="10515600" cy="1325563"/>
          </a:xfrm>
        </p:spPr>
        <p:txBody>
          <a:bodyPr/>
          <a:lstStyle/>
          <a:p>
            <a:r>
              <a:rPr lang="en-US" dirty="0"/>
              <a:t>Our Approach To Solve The Problem</a:t>
            </a: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53F68A95-B362-42C8-A5C2-706C19173219}"/>
              </a:ext>
            </a:extLst>
          </p:cNvPr>
          <p:cNvSpPr/>
          <p:nvPr/>
        </p:nvSpPr>
        <p:spPr>
          <a:xfrm>
            <a:off x="2354645" y="1173515"/>
            <a:ext cx="1859106" cy="3513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A4CF6C-C502-493F-8259-62FE2D12C6B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284198" y="1524847"/>
            <a:ext cx="0" cy="288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1C71A927-88C5-4722-9A15-47C03360E95D}"/>
              </a:ext>
            </a:extLst>
          </p:cNvPr>
          <p:cNvSpPr/>
          <p:nvPr/>
        </p:nvSpPr>
        <p:spPr>
          <a:xfrm>
            <a:off x="2333342" y="1813438"/>
            <a:ext cx="1901712" cy="81469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Labelled/ Unlabelled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C9B51C-388B-4B43-B142-2FB47E6A30C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243534" y="2628137"/>
            <a:ext cx="40664" cy="276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946C14B8-8E66-4E36-8EE4-11C6D0305C08}"/>
              </a:ext>
            </a:extLst>
          </p:cNvPr>
          <p:cNvSpPr/>
          <p:nvPr/>
        </p:nvSpPr>
        <p:spPr>
          <a:xfrm>
            <a:off x="2650916" y="3371056"/>
            <a:ext cx="2112150" cy="108152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to Predict ?</a:t>
            </a:r>
          </a:p>
          <a:p>
            <a:pPr algn="ctr"/>
            <a:r>
              <a:rPr lang="en-IN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 or Value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8F126-92FA-486F-8C10-CBAF5C7596F2}"/>
              </a:ext>
            </a:extLst>
          </p:cNvPr>
          <p:cNvSpPr txBox="1"/>
          <p:nvPr/>
        </p:nvSpPr>
        <p:spPr>
          <a:xfrm>
            <a:off x="3284413" y="2674683"/>
            <a:ext cx="1783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Given data is Labelled</a:t>
            </a: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901931CC-48CC-43CE-AA48-166D10F60745}"/>
              </a:ext>
            </a:extLst>
          </p:cNvPr>
          <p:cNvSpPr/>
          <p:nvPr/>
        </p:nvSpPr>
        <p:spPr>
          <a:xfrm>
            <a:off x="3725334" y="5088223"/>
            <a:ext cx="1509888" cy="41094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Classification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Algorithms</a:t>
            </a:r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6BA76FB1-28C5-4346-A7F1-F6C3888BC551}"/>
              </a:ext>
            </a:extLst>
          </p:cNvPr>
          <p:cNvSpPr/>
          <p:nvPr/>
        </p:nvSpPr>
        <p:spPr>
          <a:xfrm>
            <a:off x="1596788" y="5094579"/>
            <a:ext cx="2013541" cy="41094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Regression Algorithms</a:t>
            </a:r>
          </a:p>
        </p:txBody>
      </p:sp>
      <p:cxnSp>
        <p:nvCxnSpPr>
          <p:cNvPr id="15" name="Connector: Elbow 18">
            <a:extLst>
              <a:ext uri="{FF2B5EF4-FFF2-40B4-BE49-F238E27FC236}">
                <a16:creationId xmlns:a16="http://schemas.microsoft.com/office/drawing/2014/main" id="{9491BE0E-7CC4-48AC-BB11-2ACF65BAE8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36163" y="4327658"/>
            <a:ext cx="635637" cy="88549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21">
            <a:extLst>
              <a:ext uri="{FF2B5EF4-FFF2-40B4-BE49-F238E27FC236}">
                <a16:creationId xmlns:a16="http://schemas.microsoft.com/office/drawing/2014/main" id="{54DF3450-7B37-454F-A2E2-3595371F1FF0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2834278" y="4221866"/>
            <a:ext cx="641994" cy="11034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A7D26E-4F77-40D4-BBCA-DD6AA5B457C9}"/>
              </a:ext>
            </a:extLst>
          </p:cNvPr>
          <p:cNvSpPr txBox="1"/>
          <p:nvPr/>
        </p:nvSpPr>
        <p:spPr>
          <a:xfrm>
            <a:off x="3770943" y="5541354"/>
            <a:ext cx="232923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latin typeface="Verdana" panose="020B0604030504040204" pitchFamily="34" charset="0"/>
                <a:ea typeface="Verdana" panose="020B0604030504040204" pitchFamily="34" charset="0"/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latin typeface="Verdana" panose="020B0604030504040204" pitchFamily="34" charset="0"/>
                <a:ea typeface="Verdana" panose="020B0604030504040204" pitchFamily="34" charset="0"/>
              </a:rPr>
              <a:t>Gaussian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latin typeface="Verdana" panose="020B0604030504040204" pitchFamily="34" charset="0"/>
                <a:ea typeface="Verdana" panose="020B0604030504040204" pitchFamily="34" charset="0"/>
              </a:rPr>
              <a:t>SVC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latin typeface="Verdana" panose="020B0604030504040204" pitchFamily="34" charset="0"/>
                <a:ea typeface="Verdana" panose="020B0604030504040204" pitchFamily="34" charset="0"/>
              </a:rPr>
              <a:t>Decision tree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latin typeface="Verdana" panose="020B0604030504040204" pitchFamily="34" charset="0"/>
                <a:ea typeface="Verdana" panose="020B0604030504040204" pitchFamily="34" charset="0"/>
              </a:rPr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latin typeface="Verdana" panose="020B0604030504040204" pitchFamily="34" charset="0"/>
                <a:ea typeface="Verdana" panose="020B0604030504040204" pitchFamily="34" charset="0"/>
              </a:rPr>
              <a:t>Gradient boost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latin typeface="Verdana" panose="020B0604030504040204" pitchFamily="34" charset="0"/>
                <a:ea typeface="Verdana" panose="020B0604030504040204" pitchFamily="34" charset="0"/>
              </a:rPr>
              <a:t>XG Boost Classifier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296CC-6597-4900-A141-7D59EC07244E}"/>
              </a:ext>
            </a:extLst>
          </p:cNvPr>
          <p:cNvSpPr txBox="1"/>
          <p:nvPr/>
        </p:nvSpPr>
        <p:spPr>
          <a:xfrm>
            <a:off x="4610507" y="4611414"/>
            <a:ext cx="638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Class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C008BE-CFAE-42E6-9E60-AFBE815D9998}"/>
              </a:ext>
            </a:extLst>
          </p:cNvPr>
          <p:cNvSpPr txBox="1"/>
          <p:nvPr/>
        </p:nvSpPr>
        <p:spPr>
          <a:xfrm>
            <a:off x="1962518" y="4605912"/>
            <a:ext cx="638494" cy="2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Value</a:t>
            </a:r>
          </a:p>
        </p:txBody>
      </p:sp>
      <p:sp>
        <p:nvSpPr>
          <p:cNvPr id="20" name="Rectangle: Rounded Corners 28">
            <a:extLst>
              <a:ext uri="{FF2B5EF4-FFF2-40B4-BE49-F238E27FC236}">
                <a16:creationId xmlns:a16="http://schemas.microsoft.com/office/drawing/2014/main" id="{56A969A4-F17D-4E26-9749-C3954ECD9766}"/>
              </a:ext>
            </a:extLst>
          </p:cNvPr>
          <p:cNvSpPr/>
          <p:nvPr/>
        </p:nvSpPr>
        <p:spPr>
          <a:xfrm>
            <a:off x="1392072" y="2904370"/>
            <a:ext cx="1500133" cy="41094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Unsupervised ML</a:t>
            </a:r>
          </a:p>
        </p:txBody>
      </p:sp>
      <p:cxnSp>
        <p:nvCxnSpPr>
          <p:cNvPr id="21" name="Connector: Elbow 30">
            <a:extLst>
              <a:ext uri="{FF2B5EF4-FFF2-40B4-BE49-F238E27FC236}">
                <a16:creationId xmlns:a16="http://schemas.microsoft.com/office/drawing/2014/main" id="{6E591DF4-E1DB-4DAD-AD50-6EFFAC83E8A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>
            <a:off x="2575053" y="2195224"/>
            <a:ext cx="276233" cy="11420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42">
            <a:extLst>
              <a:ext uri="{FF2B5EF4-FFF2-40B4-BE49-F238E27FC236}">
                <a16:creationId xmlns:a16="http://schemas.microsoft.com/office/drawing/2014/main" id="{244E1E71-2CB0-46CF-9C31-AAB378785D2B}"/>
              </a:ext>
            </a:extLst>
          </p:cNvPr>
          <p:cNvSpPr/>
          <p:nvPr/>
        </p:nvSpPr>
        <p:spPr>
          <a:xfrm>
            <a:off x="3095742" y="2909391"/>
            <a:ext cx="1166608" cy="41094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Supervised ML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08F72B-E645-446C-AE92-6A45B2E9E072}"/>
              </a:ext>
            </a:extLst>
          </p:cNvPr>
          <p:cNvCxnSpPr/>
          <p:nvPr/>
        </p:nvCxnSpPr>
        <p:spPr>
          <a:xfrm flipH="1">
            <a:off x="3706341" y="3342372"/>
            <a:ext cx="1" cy="248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67">
            <a:extLst>
              <a:ext uri="{FF2B5EF4-FFF2-40B4-BE49-F238E27FC236}">
                <a16:creationId xmlns:a16="http://schemas.microsoft.com/office/drawing/2014/main" id="{F807BD56-5120-4CEC-A7E9-FF46DE4EE845}"/>
              </a:ext>
            </a:extLst>
          </p:cNvPr>
          <p:cNvSpPr/>
          <p:nvPr/>
        </p:nvSpPr>
        <p:spPr>
          <a:xfrm>
            <a:off x="6522058" y="1454108"/>
            <a:ext cx="4825602" cy="4197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Understanding the Input Data &amp; Data Cleaning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939C69-9F74-4742-B834-2631BAC1B3E0}"/>
              </a:ext>
            </a:extLst>
          </p:cNvPr>
          <p:cNvCxnSpPr>
            <a:cxnSpLocks/>
          </p:cNvCxnSpPr>
          <p:nvPr/>
        </p:nvCxnSpPr>
        <p:spPr>
          <a:xfrm>
            <a:off x="7897846" y="1855750"/>
            <a:ext cx="4596" cy="388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71">
            <a:extLst>
              <a:ext uri="{FF2B5EF4-FFF2-40B4-BE49-F238E27FC236}">
                <a16:creationId xmlns:a16="http://schemas.microsoft.com/office/drawing/2014/main" id="{B5E7B449-F053-4A99-A206-A1664A393A4C}"/>
              </a:ext>
            </a:extLst>
          </p:cNvPr>
          <p:cNvSpPr/>
          <p:nvPr/>
        </p:nvSpPr>
        <p:spPr>
          <a:xfrm>
            <a:off x="6522058" y="2314617"/>
            <a:ext cx="4825602" cy="4197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Exploratory Data Analysis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5D95E2-CD5B-4A13-AC15-D4F1736A6363}"/>
              </a:ext>
            </a:extLst>
          </p:cNvPr>
          <p:cNvCxnSpPr>
            <a:cxnSpLocks/>
          </p:cNvCxnSpPr>
          <p:nvPr/>
        </p:nvCxnSpPr>
        <p:spPr>
          <a:xfrm>
            <a:off x="7930604" y="2724616"/>
            <a:ext cx="0" cy="440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73">
            <a:extLst>
              <a:ext uri="{FF2B5EF4-FFF2-40B4-BE49-F238E27FC236}">
                <a16:creationId xmlns:a16="http://schemas.microsoft.com/office/drawing/2014/main" id="{A948CB90-22CB-4531-B4DF-50ED28BD6E27}"/>
              </a:ext>
            </a:extLst>
          </p:cNvPr>
          <p:cNvSpPr/>
          <p:nvPr/>
        </p:nvSpPr>
        <p:spPr>
          <a:xfrm>
            <a:off x="6522058" y="3245114"/>
            <a:ext cx="4825602" cy="4197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Feature Engineering &amp; Label Encoding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08F149-C5C6-40F2-B422-064523A9C153}"/>
              </a:ext>
            </a:extLst>
          </p:cNvPr>
          <p:cNvCxnSpPr>
            <a:cxnSpLocks/>
          </p:cNvCxnSpPr>
          <p:nvPr/>
        </p:nvCxnSpPr>
        <p:spPr>
          <a:xfrm>
            <a:off x="7938790" y="3664903"/>
            <a:ext cx="0" cy="440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75">
            <a:extLst>
              <a:ext uri="{FF2B5EF4-FFF2-40B4-BE49-F238E27FC236}">
                <a16:creationId xmlns:a16="http://schemas.microsoft.com/office/drawing/2014/main" id="{C9D98559-9E81-4A34-B877-237D3C2545E7}"/>
              </a:ext>
            </a:extLst>
          </p:cNvPr>
          <p:cNvSpPr/>
          <p:nvPr/>
        </p:nvSpPr>
        <p:spPr>
          <a:xfrm>
            <a:off x="6522058" y="4103445"/>
            <a:ext cx="4825601" cy="62063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 Model Selection 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&lt; Making Automated Functions for Deploying various classification Models&gt;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6C2947-C9BE-488C-BB46-A310F3B08E67}"/>
              </a:ext>
            </a:extLst>
          </p:cNvPr>
          <p:cNvCxnSpPr>
            <a:cxnSpLocks/>
          </p:cNvCxnSpPr>
          <p:nvPr/>
        </p:nvCxnSpPr>
        <p:spPr>
          <a:xfrm>
            <a:off x="7963538" y="4690199"/>
            <a:ext cx="0" cy="350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77">
            <a:extLst>
              <a:ext uri="{FF2B5EF4-FFF2-40B4-BE49-F238E27FC236}">
                <a16:creationId xmlns:a16="http://schemas.microsoft.com/office/drawing/2014/main" id="{DC03EA3E-2BCB-446B-B3A3-0096E6FE43C8}"/>
              </a:ext>
            </a:extLst>
          </p:cNvPr>
          <p:cNvSpPr/>
          <p:nvPr/>
        </p:nvSpPr>
        <p:spPr>
          <a:xfrm>
            <a:off x="6554994" y="5088224"/>
            <a:ext cx="4792665" cy="39694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5. Model Training &amp; Evaluation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05B2B6-BA4F-44F3-BF2C-D2F30FCC6699}"/>
              </a:ext>
            </a:extLst>
          </p:cNvPr>
          <p:cNvCxnSpPr>
            <a:cxnSpLocks/>
          </p:cNvCxnSpPr>
          <p:nvPr/>
        </p:nvCxnSpPr>
        <p:spPr>
          <a:xfrm>
            <a:off x="7963538" y="5505521"/>
            <a:ext cx="0" cy="440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81">
            <a:extLst>
              <a:ext uri="{FF2B5EF4-FFF2-40B4-BE49-F238E27FC236}">
                <a16:creationId xmlns:a16="http://schemas.microsoft.com/office/drawing/2014/main" id="{E4F684C9-CCCB-42B3-A0C3-4BF5899877F9}"/>
              </a:ext>
            </a:extLst>
          </p:cNvPr>
          <p:cNvSpPr/>
          <p:nvPr/>
        </p:nvSpPr>
        <p:spPr>
          <a:xfrm>
            <a:off x="6554994" y="5944973"/>
            <a:ext cx="4792665" cy="409335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6. Final Prediction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373009-9CBB-4683-91CF-F1FD08E96729}"/>
              </a:ext>
            </a:extLst>
          </p:cNvPr>
          <p:cNvSpPr txBox="1"/>
          <p:nvPr/>
        </p:nvSpPr>
        <p:spPr>
          <a:xfrm>
            <a:off x="7997473" y="1883687"/>
            <a:ext cx="2466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Error free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3E9120-5865-482F-89F4-F3CF789E52CC}"/>
              </a:ext>
            </a:extLst>
          </p:cNvPr>
          <p:cNvSpPr txBox="1"/>
          <p:nvPr/>
        </p:nvSpPr>
        <p:spPr>
          <a:xfrm>
            <a:off x="7938789" y="2849553"/>
            <a:ext cx="3691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Insights &amp; factors affecting Target variable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40C8C6-D363-4012-BD1C-6C925DDECBAA}"/>
              </a:ext>
            </a:extLst>
          </p:cNvPr>
          <p:cNvSpPr txBox="1"/>
          <p:nvPr/>
        </p:nvSpPr>
        <p:spPr>
          <a:xfrm>
            <a:off x="7930333" y="3745671"/>
            <a:ext cx="3233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Processed Data for Prediction 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B57D5-1958-4380-B19E-237F5A8FEF72}"/>
              </a:ext>
            </a:extLst>
          </p:cNvPr>
          <p:cNvSpPr txBox="1"/>
          <p:nvPr/>
        </p:nvSpPr>
        <p:spPr>
          <a:xfrm>
            <a:off x="7963538" y="4822520"/>
            <a:ext cx="331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Best suited Model for given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92668D-450C-4B8D-90CC-34278ADE3694}"/>
              </a:ext>
            </a:extLst>
          </p:cNvPr>
          <p:cNvSpPr txBox="1"/>
          <p:nvPr/>
        </p:nvSpPr>
        <p:spPr>
          <a:xfrm>
            <a:off x="7930333" y="6409980"/>
            <a:ext cx="2466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F1-Score for Predictions</a:t>
            </a:r>
          </a:p>
        </p:txBody>
      </p:sp>
      <p:cxnSp>
        <p:nvCxnSpPr>
          <p:cNvPr id="41" name="Connector: Elbow 88">
            <a:extLst>
              <a:ext uri="{FF2B5EF4-FFF2-40B4-BE49-F238E27FC236}">
                <a16:creationId xmlns:a16="http://schemas.microsoft.com/office/drawing/2014/main" id="{B332BCBA-C576-4348-A15E-86CB6DDDE7BE}"/>
              </a:ext>
            </a:extLst>
          </p:cNvPr>
          <p:cNvCxnSpPr>
            <a:cxnSpLocks/>
            <a:stCxn id="13" idx="3"/>
            <a:endCxn id="25" idx="0"/>
          </p:cNvCxnSpPr>
          <p:nvPr/>
        </p:nvCxnSpPr>
        <p:spPr>
          <a:xfrm flipV="1">
            <a:off x="5235222" y="1454108"/>
            <a:ext cx="3699637" cy="3839586"/>
          </a:xfrm>
          <a:prstGeom prst="bentConnector4">
            <a:avLst>
              <a:gd name="adj1" fmla="val 17391"/>
              <a:gd name="adj2" fmla="val 1059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2C42739-471E-4055-A035-B4D7FEFE568B}"/>
              </a:ext>
            </a:extLst>
          </p:cNvPr>
          <p:cNvSpPr txBox="1"/>
          <p:nvPr/>
        </p:nvSpPr>
        <p:spPr>
          <a:xfrm>
            <a:off x="7938789" y="5593816"/>
            <a:ext cx="35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Performance metrics of each fitted Model</a:t>
            </a:r>
          </a:p>
        </p:txBody>
      </p:sp>
    </p:spTree>
    <p:extLst>
      <p:ext uri="{BB962C8B-B14F-4D97-AF65-F5344CB8AC3E}">
        <p14:creationId xmlns:p14="http://schemas.microsoft.com/office/powerpoint/2010/main" val="394695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681772"/>
              </p:ext>
            </p:extLst>
          </p:nvPr>
        </p:nvGraphicFramePr>
        <p:xfrm>
          <a:off x="838200" y="1915234"/>
          <a:ext cx="10694158" cy="4566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8452654" y="1445737"/>
            <a:ext cx="2562081" cy="23064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Education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Occupation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Gender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MaritalStatus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Has_Children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452654" y="4411933"/>
            <a:ext cx="2562081" cy="235470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Coupon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Expiration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Income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Bar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CoffeeHouse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CarryAway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395767" y="4434596"/>
            <a:ext cx="2562081" cy="233203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RestaurantLessThan20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Restaurant20To50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Passenger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95767" y="1605423"/>
            <a:ext cx="2562081" cy="227411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Destination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Weather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Temperature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  <a:p>
            <a:pPr algn="ctr"/>
            <a:r>
              <a:rPr lang="en-IN" dirty="0" err="1">
                <a:solidFill>
                  <a:schemeClr val="tx1"/>
                </a:solidFill>
              </a:rPr>
              <a:t>Direction_same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 err="1">
                <a:solidFill>
                  <a:schemeClr val="tx1"/>
                </a:solidFill>
              </a:rPr>
              <a:t>Direction_opp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Coupon_GEQ15min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Coupon_GEQ25min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E3B67F89-44F7-4A39-AB53-C886D65108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Step 1.1 – Understanding Data (Features)</a:t>
            </a:r>
          </a:p>
        </p:txBody>
      </p:sp>
    </p:spTree>
    <p:extLst>
      <p:ext uri="{BB962C8B-B14F-4D97-AF65-F5344CB8AC3E}">
        <p14:creationId xmlns:p14="http://schemas.microsoft.com/office/powerpoint/2010/main" val="403660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95" y="1784700"/>
            <a:ext cx="40886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dirty="0"/>
              <a:t>Team studied the each and every feature of the given data and had the following insights on it:</a:t>
            </a:r>
          </a:p>
          <a:p>
            <a:pPr marL="342900" indent="-342900">
              <a:buAutoNum type="arabicPeriod"/>
            </a:pPr>
            <a:r>
              <a:rPr lang="en-IN" sz="1600" dirty="0"/>
              <a:t>Car feature was found to have 99% null values and we decided to drop it</a:t>
            </a:r>
          </a:p>
          <a:p>
            <a:pPr marL="342900" indent="-342900">
              <a:buAutoNum type="arabicPeriod"/>
            </a:pPr>
            <a:r>
              <a:rPr lang="en-IN" sz="1600" dirty="0"/>
              <a:t>Similarly Coupon_GEQ5min was found to have only 1 value and it was also dropped</a:t>
            </a:r>
          </a:p>
          <a:p>
            <a:pPr marL="342900" indent="-342900">
              <a:buAutoNum type="arabicPeriod"/>
            </a:pPr>
            <a:r>
              <a:rPr lang="en-IN" sz="1600" dirty="0"/>
              <a:t>Other features with Null values were filled with Mode</a:t>
            </a:r>
          </a:p>
          <a:p>
            <a:pPr marL="342900" indent="-342900">
              <a:buAutoNum type="arabicPeriod"/>
            </a:pPr>
            <a:r>
              <a:rPr lang="en-IN" sz="1600" dirty="0"/>
              <a:t>Customer ID: It was found to be unique and no correlation was established so it has been removed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 b="1716"/>
          <a:stretch/>
        </p:blipFill>
        <p:spPr>
          <a:xfrm>
            <a:off x="5325380" y="1615472"/>
            <a:ext cx="4957659" cy="468979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6F26A6F-0164-4263-A8D1-023A65116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Step 1.2 –Data Cleaning</a:t>
            </a:r>
          </a:p>
        </p:txBody>
      </p:sp>
    </p:spTree>
    <p:extLst>
      <p:ext uri="{BB962C8B-B14F-4D97-AF65-F5344CB8AC3E}">
        <p14:creationId xmlns:p14="http://schemas.microsoft.com/office/powerpoint/2010/main" val="121655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1712"/>
            <a:ext cx="10515600" cy="728521"/>
          </a:xfrm>
        </p:spPr>
        <p:txBody>
          <a:bodyPr>
            <a:normAutofit/>
          </a:bodyPr>
          <a:lstStyle/>
          <a:p>
            <a:r>
              <a:rPr lang="en-IN" sz="2800" b="1" dirty="0"/>
              <a:t>Univariate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" r="2313" b="2992"/>
          <a:stretch/>
        </p:blipFill>
        <p:spPr>
          <a:xfrm>
            <a:off x="873421" y="2115403"/>
            <a:ext cx="10445158" cy="3780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50602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Destination | Passenger | Weather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F84536-4FFA-4FA1-8475-D5F4483DFD91}"/>
              </a:ext>
            </a:extLst>
          </p:cNvPr>
          <p:cNvSpPr txBox="1">
            <a:spLocks/>
          </p:cNvSpPr>
          <p:nvPr/>
        </p:nvSpPr>
        <p:spPr>
          <a:xfrm>
            <a:off x="70485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Step 2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4888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1" y="2060809"/>
            <a:ext cx="11298498" cy="3806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50602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Time | Coupon | Expiration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098D1E-B094-4526-8F92-9F9BE0984872}"/>
              </a:ext>
            </a:extLst>
          </p:cNvPr>
          <p:cNvSpPr txBox="1">
            <a:spLocks/>
          </p:cNvSpPr>
          <p:nvPr/>
        </p:nvSpPr>
        <p:spPr>
          <a:xfrm>
            <a:off x="838200" y="901712"/>
            <a:ext cx="10515600" cy="728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/>
              <a:t>Univariate Analysis</a:t>
            </a:r>
            <a:endParaRPr lang="en-IN" sz="28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328933-76B2-45D7-9EB3-02DBE92E0650}"/>
              </a:ext>
            </a:extLst>
          </p:cNvPr>
          <p:cNvSpPr txBox="1">
            <a:spLocks/>
          </p:cNvSpPr>
          <p:nvPr/>
        </p:nvSpPr>
        <p:spPr>
          <a:xfrm>
            <a:off x="70485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Step 2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25714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" b="3426"/>
          <a:stretch/>
        </p:blipFill>
        <p:spPr>
          <a:xfrm>
            <a:off x="838200" y="1932527"/>
            <a:ext cx="10680510" cy="3977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50602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Gender | Marital Status | Education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EBE940-C835-419B-A444-E1DF9411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1712"/>
            <a:ext cx="10515600" cy="728521"/>
          </a:xfrm>
        </p:spPr>
        <p:txBody>
          <a:bodyPr>
            <a:normAutofit/>
          </a:bodyPr>
          <a:lstStyle/>
          <a:p>
            <a:r>
              <a:rPr lang="en-IN" sz="2800" b="1" dirty="0"/>
              <a:t>Univariate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C825A7-5004-46DC-906C-628DDB91D8FA}"/>
              </a:ext>
            </a:extLst>
          </p:cNvPr>
          <p:cNvSpPr txBox="1">
            <a:spLocks/>
          </p:cNvSpPr>
          <p:nvPr/>
        </p:nvSpPr>
        <p:spPr>
          <a:xfrm>
            <a:off x="70485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Step 2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05514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151686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| Temperature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9667"/>
            <a:ext cx="9179257" cy="3572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70540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shows some subtle, positive correlations between short distance, high temperature and the probability to accept the coupon.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F22EA8-0BC8-49C8-9FB9-F5096476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1712"/>
            <a:ext cx="10515600" cy="728521"/>
          </a:xfrm>
        </p:spPr>
        <p:txBody>
          <a:bodyPr>
            <a:normAutofit/>
          </a:bodyPr>
          <a:lstStyle/>
          <a:p>
            <a:r>
              <a:rPr lang="en-IN" sz="2800" b="1" dirty="0"/>
              <a:t>Univariate Analysis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1CF440-98DA-4F26-ADA3-56912DD55DC9}"/>
              </a:ext>
            </a:extLst>
          </p:cNvPr>
          <p:cNvSpPr txBox="1">
            <a:spLocks/>
          </p:cNvSpPr>
          <p:nvPr/>
        </p:nvSpPr>
        <p:spPr>
          <a:xfrm>
            <a:off x="70485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Step 2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262769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1293</Words>
  <Application>Microsoft Office PowerPoint</Application>
  <PresentationFormat>Widescreen</PresentationFormat>
  <Paragraphs>186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Meiryo</vt:lpstr>
      <vt:lpstr>Arial</vt:lpstr>
      <vt:lpstr>Calibri</vt:lpstr>
      <vt:lpstr>Calibri Light</vt:lpstr>
      <vt:lpstr>Verdana</vt:lpstr>
      <vt:lpstr>Office Theme</vt:lpstr>
      <vt:lpstr>PowerPoint Presentation</vt:lpstr>
      <vt:lpstr>Overview of Problem Statement &amp; Expectations</vt:lpstr>
      <vt:lpstr>Our Approach To Solve The Problem</vt:lpstr>
      <vt:lpstr>PowerPoint Presentation</vt:lpstr>
      <vt:lpstr>Step 1.2 –Data Cleaning</vt:lpstr>
      <vt:lpstr>Univariate Analysis</vt:lpstr>
      <vt:lpstr>PowerPoint Presentation</vt:lpstr>
      <vt:lpstr>Univariate Analysis</vt:lpstr>
      <vt:lpstr>Univariate Analysis</vt:lpstr>
      <vt:lpstr>Cross Tab Analysis</vt:lpstr>
      <vt:lpstr>Cross Tab Analysis</vt:lpstr>
      <vt:lpstr>Co Relation Analysis</vt:lpstr>
      <vt:lpstr>Business Insights based on EDA</vt:lpstr>
      <vt:lpstr>Step 3. Feature Engineering &amp; Label Encoding</vt:lpstr>
      <vt:lpstr>PowerPoint Presentation</vt:lpstr>
      <vt:lpstr>Thank You to TSW-IIT R Team for this Hackathon !!!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Sachin Ralhan</dc:creator>
  <cp:lastModifiedBy>Shanthi Guru</cp:lastModifiedBy>
  <cp:revision>82</cp:revision>
  <dcterms:created xsi:type="dcterms:W3CDTF">2022-03-29T09:29:13Z</dcterms:created>
  <dcterms:modified xsi:type="dcterms:W3CDTF">2022-04-05T18:03:27Z</dcterms:modified>
</cp:coreProperties>
</file>